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94" r:id="rId4"/>
    <p:sldId id="266" r:id="rId5"/>
    <p:sldId id="267" r:id="rId6"/>
    <p:sldId id="259" r:id="rId7"/>
    <p:sldId id="293" r:id="rId8"/>
    <p:sldId id="29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1" r:id="rId20"/>
    <p:sldId id="291" r:id="rId21"/>
    <p:sldId id="264" r:id="rId22"/>
    <p:sldId id="265" r:id="rId23"/>
    <p:sldId id="263" r:id="rId24"/>
    <p:sldId id="286" r:id="rId25"/>
    <p:sldId id="290" r:id="rId26"/>
    <p:sldId id="282" r:id="rId27"/>
    <p:sldId id="284" r:id="rId28"/>
    <p:sldId id="287" r:id="rId29"/>
    <p:sldId id="283" r:id="rId30"/>
    <p:sldId id="288" r:id="rId31"/>
    <p:sldId id="285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7043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73157"/>
            <a:ext cx="7772400" cy="147002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7716" y="2643182"/>
            <a:ext cx="6670366" cy="1752600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43768" y="274639"/>
            <a:ext cx="1543032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61513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24181"/>
            <a:ext cx="7772400" cy="1362075"/>
          </a:xfrm>
        </p:spPr>
        <p:txBody>
          <a:bodyPr anchor="t"/>
          <a:lstStyle>
            <a:lvl1pPr algn="l">
              <a:defRPr sz="44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142874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1071546"/>
            <a:ext cx="5111750" cy="5049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3" y="1071546"/>
            <a:ext cx="3008313" cy="34290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85728"/>
            <a:ext cx="8230993" cy="696626"/>
          </a:xfrm>
        </p:spPr>
        <p:txBody>
          <a:bodyPr anchor="ctr"/>
          <a:lstStyle>
            <a:lvl1pPr algn="ctr">
              <a:defRPr sz="36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24" y="642918"/>
            <a:ext cx="785818" cy="4572032"/>
          </a:xfrm>
        </p:spPr>
        <p:txBody>
          <a:bodyPr vert="eaVert"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2922" y="541340"/>
            <a:ext cx="6415094" cy="5459428"/>
          </a:xfrm>
          <a:prstGeom prst="roundRect">
            <a:avLst>
              <a:gd name="adj" fmla="val 4800"/>
            </a:avLst>
          </a:prstGeom>
          <a:solidFill>
            <a:schemeClr val="accent1">
              <a:tint val="20000"/>
            </a:schemeClr>
          </a:solidFill>
          <a:ln w="38100"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tint val="20000"/>
                  </a:schemeClr>
                </a:gs>
              </a:gsLst>
              <a:lin ang="16200000" scaled="1"/>
              <a:tileRect/>
            </a:gradFill>
          </a:ln>
          <a:effectLst>
            <a:outerShdw blurRad="76200" dist="38100" dir="5400000" sx="100500" sy="1005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72330" y="1000108"/>
            <a:ext cx="914368" cy="4214842"/>
          </a:xfrm>
        </p:spPr>
        <p:txBody>
          <a:bodyPr vert="eaVert"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duotone>
              <a:schemeClr val="accent1"/>
              <a:srgbClr val="FFFFFF"/>
            </a:duotone>
            <a:lum bright="12000" contrast="40000"/>
          </a:blip>
          <a:stretch>
            <a:fillRect/>
          </a:stretch>
        </p:blipFill>
        <p:spPr>
          <a:xfrm>
            <a:off x="6667809" y="4915143"/>
            <a:ext cx="2476191" cy="19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0" y="0"/>
            <a:ext cx="9144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</a:schemeClr>
              </a:gs>
            </a:gsLst>
            <a:lin ang="18900000" scaled="1"/>
            <a:tileRect/>
          </a:gradFill>
          <a:ln w="12700" cap="rnd" cmpd="sng" algn="ctr">
            <a:noFill/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0951"/>
            <a:ext cx="4572000" cy="7143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50000"/>
                  <a:hueMod val="100000"/>
                  <a:satMod val="250000"/>
                  <a:alpha val="0"/>
                </a:schemeClr>
              </a:gs>
              <a:gs pos="75000">
                <a:schemeClr val="accent1">
                  <a:tint val="80000"/>
                  <a:shade val="100000"/>
                  <a:hueMod val="100000"/>
                  <a:satMod val="375000"/>
                  <a:alpha val="5000"/>
                </a:schemeClr>
              </a:gs>
              <a:gs pos="100000">
                <a:schemeClr val="accent1">
                  <a:tint val="50000"/>
                  <a:shade val="100000"/>
                  <a:hueMod val="100000"/>
                  <a:satMod val="500000"/>
                  <a:alpha val="60000"/>
                </a:schemeClr>
              </a:gs>
            </a:gsLst>
            <a:lin ang="8100000" scaled="1"/>
            <a:tileRect/>
          </a:gradFill>
          <a:ln w="12700" cap="rnd" cmpd="sng" algn="ctr">
            <a:noFill/>
            <a:prstDash val="solid"/>
          </a:ln>
          <a:effectLst>
            <a:glow>
              <a:schemeClr val="accent1">
                <a:tint val="100000"/>
                <a:shade val="100000"/>
                <a:hueMod val="100000"/>
                <a:satMod val="100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duotone>
              <a:schemeClr val="accent1"/>
              <a:srgbClr val="FFFFFF"/>
            </a:duotone>
            <a:lum bright="35000" contrast="40000"/>
          </a:blip>
          <a:stretch>
            <a:fillRect/>
          </a:stretch>
        </p:blipFill>
        <p:spPr>
          <a:xfrm>
            <a:off x="0" y="6420445"/>
            <a:ext cx="9144000" cy="437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A6AAB-98C2-4E26-AD76-701D551C718E}" type="datetimeFigureOut">
              <a:rPr lang="zh-CN" altLang="en-US" smtClean="0"/>
              <a:t>2011/1/11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11BB2-FB81-4DFC-AA2E-69D45C4CFE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5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2"/>
        </a:buClr>
        <a:buSzPct val="50000"/>
        <a:buFont typeface="Wingdings 2"/>
        <a:buChar char="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3"/>
        </a:buClr>
        <a:buSzPct val="60000"/>
        <a:buFont typeface="Wingdings 2"/>
        <a:buChar char="®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45000"/>
        <a:buFont typeface="Wingdings 2"/>
        <a:buChar char="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Pass8t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The world that moves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4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 smtClean="0"/>
              <a:t>云方式运行的支持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高伸缩性，无载荷流程引擎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流程数量的增加不增加服务器内存需求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流程数量只须线性添加硬盘存储量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传统工作流引擎的工作机制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Domino</a:t>
            </a:r>
          </a:p>
          <a:p>
            <a:pPr lvl="2"/>
            <a:r>
              <a:rPr lang="en-US" altLang="zh-CN" dirty="0" err="1" smtClean="0"/>
              <a:t>Windchill</a:t>
            </a:r>
            <a:endParaRPr lang="en-US" altLang="zh-CN" dirty="0" smtClean="0"/>
          </a:p>
          <a:p>
            <a:r>
              <a:rPr lang="zh-CN" altLang="en-US" dirty="0" smtClean="0"/>
              <a:t>互联网</a:t>
            </a:r>
            <a:r>
              <a:rPr lang="en-US" altLang="zh-CN" dirty="0" smtClean="0"/>
              <a:t>B/S</a:t>
            </a:r>
            <a:r>
              <a:rPr lang="zh-CN" altLang="en-US" dirty="0" smtClean="0"/>
              <a:t>架构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Flash, AJAX</a:t>
            </a:r>
          </a:p>
          <a:p>
            <a:pPr lvl="1"/>
            <a:r>
              <a:rPr lang="zh-CN" altLang="en-US" dirty="0" smtClean="0"/>
              <a:t>通过浏览器即可随时随地访问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31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支持按需使用，按使用计费模式</a:t>
            </a:r>
            <a:endParaRPr lang="en-US" altLang="zh-CN" dirty="0" smtClean="0"/>
          </a:p>
          <a:p>
            <a:r>
              <a:rPr lang="zh-CN" altLang="en-US" dirty="0"/>
              <a:t>多</a:t>
            </a:r>
            <a:r>
              <a:rPr lang="zh-CN" altLang="en-US" dirty="0" smtClean="0"/>
              <a:t>租户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单一租户内用户间流程互通</a:t>
            </a:r>
            <a:endParaRPr lang="en-US" altLang="zh-CN" dirty="0" smtClean="0"/>
          </a:p>
          <a:p>
            <a:pPr lvl="1"/>
            <a:r>
              <a:rPr lang="zh-CN" altLang="en-US" dirty="0"/>
              <a:t>多</a:t>
            </a:r>
            <a:r>
              <a:rPr lang="zh-CN" altLang="en-US" dirty="0" smtClean="0"/>
              <a:t>租户之间数据隔离</a:t>
            </a:r>
            <a:endParaRPr lang="en-US" altLang="zh-CN" dirty="0" smtClean="0"/>
          </a:p>
          <a:p>
            <a:pPr lvl="1"/>
            <a:r>
              <a:rPr lang="zh-CN" altLang="en-US" dirty="0"/>
              <a:t>租户</a:t>
            </a:r>
            <a:r>
              <a:rPr lang="zh-CN" altLang="en-US" dirty="0" smtClean="0"/>
              <a:t>间可形成联盟，联盟间用户流程可互通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个租户一般对应到一个企业或组织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个用户必须且只能属于一个租户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用户可注册到某个租户或以个人身份使用</a:t>
            </a:r>
            <a:r>
              <a:rPr lang="en-US" altLang="zh-CN" dirty="0" err="1" smtClean="0"/>
              <a:t>Guangia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532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适合业务人员使用的所见即所得的流程设计界面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有工作流系统需要大量编程，不适合业务人员使用。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5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移动特性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支持手机、</a:t>
            </a:r>
            <a:r>
              <a:rPr lang="en-US" altLang="zh-CN" dirty="0" smtClean="0"/>
              <a:t>MID</a:t>
            </a:r>
            <a:r>
              <a:rPr lang="zh-CN" altLang="en-US" dirty="0" smtClean="0"/>
              <a:t>等移动终端设备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Android, IOS 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当有任务需要用户参与时，用户可以随时随地通过手边的终端设备收到实时提醒，查看任务说明，执行任务</a:t>
            </a:r>
            <a:endParaRPr lang="en-US" altLang="zh-CN" dirty="0" smtClean="0"/>
          </a:p>
          <a:p>
            <a:r>
              <a:rPr lang="zh-CN" altLang="en-US" dirty="0" smtClean="0"/>
              <a:t>与短信等移动通信能力的结合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即使在非只能终端上，也能无障碍使用。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6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Guangia</a:t>
            </a:r>
            <a:r>
              <a:rPr lang="zh-CN" altLang="en-US" dirty="0" smtClean="0"/>
              <a:t>使用模式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基础云服务</a:t>
            </a:r>
            <a:endParaRPr lang="en-US" altLang="zh-CN" dirty="0" smtClean="0"/>
          </a:p>
          <a:p>
            <a:pPr lvl="1"/>
            <a:r>
              <a:rPr lang="en-US" altLang="zh-CN" dirty="0" err="1"/>
              <a:t>Guangia</a:t>
            </a:r>
            <a:r>
              <a:rPr lang="zh-CN" altLang="en-US" dirty="0"/>
              <a:t>运行在云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用户租用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服务</a:t>
            </a:r>
            <a:endParaRPr lang="en-US" altLang="zh-CN" dirty="0"/>
          </a:p>
          <a:p>
            <a:pPr lvl="2"/>
            <a:r>
              <a:rPr lang="zh-CN" altLang="en-US" dirty="0" smtClean="0"/>
              <a:t>通过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接口与企业应用集成</a:t>
            </a:r>
            <a:endParaRPr lang="en-US" altLang="zh-CN" dirty="0" smtClean="0"/>
          </a:p>
          <a:p>
            <a:r>
              <a:rPr lang="zh-CN" altLang="en-US" dirty="0" smtClean="0"/>
              <a:t>开放</a:t>
            </a:r>
            <a:r>
              <a:rPr lang="en-US" altLang="zh-CN" dirty="0" smtClean="0"/>
              <a:t>API</a:t>
            </a:r>
          </a:p>
          <a:p>
            <a:pPr lvl="1"/>
            <a:r>
              <a:rPr lang="zh-CN" altLang="en-US" dirty="0" smtClean="0"/>
              <a:t>基于基础云服务，用户通过</a:t>
            </a:r>
            <a:r>
              <a:rPr lang="en-US" altLang="zh-CN" dirty="0" smtClean="0"/>
              <a:t>API</a:t>
            </a:r>
            <a:r>
              <a:rPr lang="zh-CN" altLang="en-US" dirty="0" smtClean="0"/>
              <a:t>来使用</a:t>
            </a:r>
            <a:r>
              <a:rPr lang="en-US" altLang="zh-CN" dirty="0" err="1" smtClean="0"/>
              <a:t>Guangia</a:t>
            </a:r>
            <a:endParaRPr lang="en-US" altLang="zh-CN" dirty="0" smtClean="0"/>
          </a:p>
          <a:p>
            <a:r>
              <a:rPr lang="zh-CN" altLang="en-US" dirty="0"/>
              <a:t>自</a:t>
            </a:r>
            <a:r>
              <a:rPr lang="zh-CN" altLang="en-US" dirty="0" smtClean="0"/>
              <a:t>建系统</a:t>
            </a:r>
            <a:endParaRPr lang="en-US" altLang="zh-CN" dirty="0"/>
          </a:p>
          <a:p>
            <a:pPr lvl="1"/>
            <a:r>
              <a:rPr lang="en-US" altLang="zh-CN" dirty="0" err="1" smtClean="0"/>
              <a:t>Guangia</a:t>
            </a:r>
            <a:r>
              <a:rPr lang="zh-CN" altLang="en-US" dirty="0" smtClean="0"/>
              <a:t>企业版运行在企业侧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除拥有</a:t>
            </a:r>
            <a:r>
              <a:rPr lang="en-US" altLang="zh-CN" dirty="0" err="1" smtClean="0"/>
              <a:t>Guagia</a:t>
            </a:r>
            <a:r>
              <a:rPr lang="zh-CN" altLang="en-US" dirty="0" smtClean="0"/>
              <a:t>云服务所有功能外，还可使用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集成方式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560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场景一：农业部应用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农业关怀计划：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农作物种植专家，农业信息专家，农产品市场专家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设计包括选种、播种、施肥、灌溉、保暖、病虫害防治、收割、晾晒、入仓、销售等过程在内的某一农作物全生命周期的管理流程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流程自动在特定的日期，发送专家所设置的信息到农民手机上。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8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医疗领域应用场景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医院可以将对特定病患的护理计划制作成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模板，向患者家属和护理人员同时发放护理终端设备。</a:t>
            </a:r>
            <a:endParaRPr lang="en-US" altLang="zh-CN" dirty="0" smtClean="0"/>
          </a:p>
          <a:p>
            <a:r>
              <a:rPr lang="zh-CN" altLang="en-US" dirty="0" smtClean="0"/>
              <a:t>患者家属及护理人员只需按照设备上给出的护理提示，完成规定的护理工作即可。</a:t>
            </a:r>
            <a:endParaRPr lang="en-US" altLang="zh-CN" dirty="0" smtClean="0"/>
          </a:p>
          <a:p>
            <a:r>
              <a:rPr lang="zh-CN" altLang="en-US" dirty="0" smtClean="0"/>
              <a:t>一方面不会出错，另一方面，患者家属也能了解护理进展情况，对改善医患关系也有实际帮助。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3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差旅服务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上海</a:t>
            </a:r>
            <a:r>
              <a:rPr lang="en-US" altLang="zh-CN" dirty="0" smtClean="0"/>
              <a:t>GSH</a:t>
            </a:r>
            <a:r>
              <a:rPr lang="zh-CN" altLang="en-US" dirty="0" smtClean="0"/>
              <a:t>差旅服务公司合作，</a:t>
            </a:r>
            <a:r>
              <a:rPr lang="en-US" altLang="zh-CN" dirty="0" smtClean="0"/>
              <a:t>GSH</a:t>
            </a:r>
            <a:r>
              <a:rPr lang="zh-CN" altLang="en-US" dirty="0" smtClean="0"/>
              <a:t>公司拥有上海地区若干外企的差旅综合服务合同。</a:t>
            </a:r>
            <a:endParaRPr lang="en-US" altLang="zh-CN" dirty="0" smtClean="0"/>
          </a:p>
          <a:p>
            <a:r>
              <a:rPr lang="en-US" altLang="zh-CN" dirty="0" smtClean="0"/>
              <a:t>GSH</a:t>
            </a:r>
            <a:r>
              <a:rPr lang="zh-CN" altLang="en-US" dirty="0" smtClean="0"/>
              <a:t>使用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实现所服务企业的员工差旅申请、审批、报销等全过程管理。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5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办公应用场景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 dirty="0" smtClean="0"/>
              <a:t>OA</a:t>
            </a:r>
            <a:r>
              <a:rPr lang="zh-CN" altLang="en-US" dirty="0" smtClean="0"/>
              <a:t>应用中的流程全部可以基于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来实现。</a:t>
            </a:r>
            <a:endParaRPr lang="en-US" altLang="zh-CN" dirty="0" smtClean="0"/>
          </a:p>
          <a:p>
            <a:r>
              <a:rPr lang="zh-CN" altLang="en-US" dirty="0" smtClean="0"/>
              <a:t>可与类似</a:t>
            </a:r>
            <a:r>
              <a:rPr lang="en-US" altLang="zh-CN" dirty="0" smtClean="0"/>
              <a:t>Cisco </a:t>
            </a:r>
            <a:r>
              <a:rPr lang="en-US" altLang="zh-CN" dirty="0" err="1" smtClean="0"/>
              <a:t>Cius</a:t>
            </a:r>
            <a:r>
              <a:rPr lang="zh-CN" altLang="en-US" dirty="0" smtClean="0"/>
              <a:t>等设备结合。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4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标准：工作流引擎技术存在较多，虽然工作流系统存在一定的标准，如</a:t>
            </a:r>
            <a:r>
              <a:rPr lang="en-US" altLang="zh-CN" dirty="0" err="1" smtClean="0"/>
              <a:t>WfmC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但各个厂家的技术千差万别，对标准的遵从也未达成一致。</a:t>
            </a:r>
            <a:endParaRPr lang="en-US" altLang="zh-CN" dirty="0" smtClean="0"/>
          </a:p>
          <a:p>
            <a:r>
              <a:rPr lang="zh-CN" altLang="en-US" dirty="0" smtClean="0"/>
              <a:t>技术：因为工作流技术发展较早，已知的工作流产品对互联网、移动互联网的支持度非常差，具体体现</a:t>
            </a:r>
            <a:r>
              <a:rPr lang="zh-CN" altLang="en-US" dirty="0"/>
              <a:t>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无法在浏览器中完成设计运行及监控过程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无法支持大规模用户数和流程数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无法以互联网服务方式对外提供流程服务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057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</a:t>
            </a:r>
            <a:r>
              <a:rPr lang="en-US" altLang="zh-CN" dirty="0" smtClean="0"/>
              <a:t>Pass8t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个已云方式提供的可定制的流程驱动服务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3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能实现下述全部功能的只有</a:t>
            </a:r>
            <a:r>
              <a:rPr lang="en-US" altLang="zh-CN" dirty="0" err="1" smtClean="0"/>
              <a:t>Guangia</a:t>
            </a:r>
            <a:endParaRPr lang="en-US" altLang="zh-CN" dirty="0" smtClean="0"/>
          </a:p>
          <a:p>
            <a:pPr lvl="1"/>
            <a:r>
              <a:rPr lang="zh-CN" altLang="en-US" dirty="0"/>
              <a:t>支持全部流程逻辑，并支持程序扩展</a:t>
            </a:r>
            <a:endParaRPr lang="en-US" altLang="zh-CN" dirty="0"/>
          </a:p>
          <a:p>
            <a:pPr lvl="1"/>
            <a:r>
              <a:rPr lang="zh-CN" altLang="en-US" dirty="0" smtClean="0"/>
              <a:t>在浏览器中完成流程设计、运行、任务列表、任务执行、流程监控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支持互联网服务租用模式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支持多租户数据隔离、企业联盟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支持移动终端上的实时提醒，执行任务，任务监控。形成一种全新的移动互联网协同应用形式。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35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商业价值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err="1" smtClean="0"/>
              <a:t>Guangia</a:t>
            </a:r>
            <a:r>
              <a:rPr lang="zh-CN" altLang="en-US" dirty="0" smtClean="0"/>
              <a:t>实现对企业流程的固化和强制重复和优化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将组织或个人的管理机制、工作流程、工作的方式方法等长期以来所形成的企业无形资产使用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进行流程抽象和固化形成模板，再通过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驱动流程的多次重复实施，过程中可对模板不断优化。</a:t>
            </a:r>
            <a:endParaRPr lang="en-US" altLang="zh-CN" dirty="0" smtClean="0"/>
          </a:p>
          <a:p>
            <a:r>
              <a:rPr lang="en-US" altLang="zh-CN" dirty="0" err="1" smtClean="0"/>
              <a:t>Guangia</a:t>
            </a:r>
            <a:r>
              <a:rPr lang="zh-CN" altLang="en-US" dirty="0" smtClean="0"/>
              <a:t>实现随时随地的工作协同与沟通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进行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通过移动互联网向组织用户、个人用户提供低成本的基于流程的协同服务。通过对流程的逻辑驱动将零散的人（执行者）、事（任务）关联起来并自动在恰当的时间将任务发送到执行者的终端设备上，从而实现了实时的、随时随地的协同。提高工作效率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51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国家政策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新一代信息技术</a:t>
            </a:r>
            <a:endParaRPr lang="en-US" altLang="zh-CN" dirty="0" smtClean="0"/>
          </a:p>
          <a:p>
            <a:r>
              <a:rPr lang="zh-CN" altLang="en-US" dirty="0" smtClean="0"/>
              <a:t>争取地方政府的支持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38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目标市场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中国移动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互联网基地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集团客户部</a:t>
            </a:r>
            <a:endParaRPr lang="en-US" altLang="zh-CN" dirty="0" smtClean="0"/>
          </a:p>
          <a:p>
            <a:r>
              <a:rPr lang="zh-CN" altLang="en-US" dirty="0"/>
              <a:t>国</a:t>
            </a:r>
            <a:r>
              <a:rPr lang="zh-CN" altLang="en-US" dirty="0" smtClean="0"/>
              <a:t>搜</a:t>
            </a:r>
            <a:endParaRPr lang="en-US" altLang="zh-CN" dirty="0" smtClean="0"/>
          </a:p>
          <a:p>
            <a:r>
              <a:rPr lang="zh-CN" altLang="en-US" dirty="0" smtClean="0"/>
              <a:t>人民搜索</a:t>
            </a:r>
            <a:endParaRPr lang="en-US" altLang="zh-CN" dirty="0" smtClean="0"/>
          </a:p>
          <a:p>
            <a:r>
              <a:rPr lang="zh-CN" altLang="en-US" dirty="0"/>
              <a:t>中国</a:t>
            </a:r>
            <a:r>
              <a:rPr lang="zh-CN" altLang="en-US" dirty="0" smtClean="0"/>
              <a:t>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国家流程云</a:t>
            </a:r>
            <a:endParaRPr lang="en-US" altLang="zh-CN" dirty="0" smtClean="0"/>
          </a:p>
          <a:p>
            <a:r>
              <a:rPr lang="zh-CN" altLang="en-US" dirty="0" smtClean="0"/>
              <a:t>深圳华南超算中心</a:t>
            </a:r>
            <a:endParaRPr lang="en-US" altLang="zh-CN" dirty="0" smtClean="0"/>
          </a:p>
          <a:p>
            <a:r>
              <a:rPr lang="zh-CN" altLang="en-US" dirty="0" smtClean="0"/>
              <a:t>深圳市云计算产业化协会</a:t>
            </a:r>
            <a:endParaRPr lang="en-US" altLang="zh-CN" dirty="0" smtClean="0"/>
          </a:p>
          <a:p>
            <a:r>
              <a:rPr lang="zh-CN" altLang="en-US" dirty="0" smtClean="0"/>
              <a:t>农业应用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农信云工程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特定日期发送特定提醒</a:t>
            </a:r>
            <a:endParaRPr lang="en-US" altLang="zh-CN" dirty="0" smtClean="0"/>
          </a:p>
          <a:p>
            <a:pPr lvl="2"/>
            <a:r>
              <a:rPr lang="zh-CN" altLang="en-US" dirty="0"/>
              <a:t>可</a:t>
            </a:r>
            <a:r>
              <a:rPr lang="zh-CN" altLang="en-US" dirty="0" smtClean="0"/>
              <a:t>根据情况调整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终端发送提醒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7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丰富合作模式</a:t>
            </a:r>
            <a:endParaRPr lang="en-US" altLang="zh-CN" dirty="0" smtClean="0"/>
          </a:p>
          <a:p>
            <a:pPr lvl="1"/>
            <a:r>
              <a:rPr lang="zh-CN" altLang="en-US" dirty="0"/>
              <a:t>服务</a:t>
            </a:r>
            <a:r>
              <a:rPr lang="zh-CN" altLang="en-US" dirty="0" smtClean="0"/>
              <a:t>销售合作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合作推广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云服务，发展服务客户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采取服务收入五五分成模式</a:t>
            </a:r>
            <a:endParaRPr lang="en-US" altLang="zh-CN" dirty="0" smtClean="0"/>
          </a:p>
          <a:p>
            <a:pPr lvl="1"/>
            <a:r>
              <a:rPr lang="zh-CN" altLang="en-US" dirty="0"/>
              <a:t>软件</a:t>
            </a:r>
            <a:r>
              <a:rPr lang="zh-CN" altLang="en-US" dirty="0" smtClean="0"/>
              <a:t>销售合作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合作销售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企业版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固定底价，或固定佣金模式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解决方案推广合作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使用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作为流程驱动引擎，基于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开放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的支持，与行业应用进行整合，形成以流程驱动为核心的行业解决方案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项目实施合作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Guangia</a:t>
            </a:r>
            <a:r>
              <a:rPr lang="zh-CN" altLang="en-US" dirty="0" smtClean="0"/>
              <a:t>通过与合作伙伴的合作，提供咨询和项目实施服务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45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合作伙伴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扩大合作</a:t>
            </a:r>
            <a:r>
              <a:rPr lang="zh-CN" altLang="en-US" dirty="0" smtClean="0"/>
              <a:t>领域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“凡是有流程的地方”就能用到</a:t>
            </a:r>
            <a:r>
              <a:rPr lang="en-US" altLang="zh-CN" dirty="0" err="1" smtClean="0"/>
              <a:t>Guangia</a:t>
            </a:r>
            <a:r>
              <a:rPr lang="en-US" altLang="zh-CN" dirty="0" smtClean="0"/>
              <a:t>.</a:t>
            </a:r>
          </a:p>
          <a:p>
            <a:pPr lvl="1"/>
            <a:r>
              <a:rPr lang="zh-CN" altLang="en-US" dirty="0" smtClean="0"/>
              <a:t>积极拓展</a:t>
            </a:r>
            <a:r>
              <a:rPr lang="en-US" altLang="zh-CN" dirty="0" err="1" smtClean="0"/>
              <a:t>Guangia</a:t>
            </a:r>
            <a:r>
              <a:rPr lang="zh-CN" altLang="en-US" dirty="0" smtClean="0"/>
              <a:t>的行业应用，初期形成标杆</a:t>
            </a:r>
            <a:endParaRPr lang="en-US" altLang="zh-CN" dirty="0"/>
          </a:p>
          <a:p>
            <a:r>
              <a:rPr lang="zh-CN" altLang="en-US" dirty="0"/>
              <a:t>增加伙伴</a:t>
            </a:r>
            <a:r>
              <a:rPr lang="zh-CN" altLang="en-US" dirty="0" smtClean="0"/>
              <a:t>数量，快速</a:t>
            </a:r>
            <a:r>
              <a:rPr lang="zh-CN" altLang="en-US" dirty="0"/>
              <a:t>形成合作</a:t>
            </a:r>
            <a:r>
              <a:rPr lang="zh-CN" altLang="en-US" dirty="0" smtClean="0"/>
              <a:t>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有目的性、目标性地选择不同领域内具有一定知名度的企业作为合作伙伴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初期以软件代理商为主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1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公司注册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注册地选择成都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首选公司注册城市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可享受国家西部大开发背景下的系列优惠政策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注册在成都高新技术产业开发区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有关系人协助进行新公司注册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261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公司名称与域名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公司名称与域名保持一致</a:t>
            </a:r>
            <a:endParaRPr lang="en-US" altLang="zh-CN" dirty="0" smtClean="0"/>
          </a:p>
          <a:p>
            <a:r>
              <a:rPr lang="zh-CN" altLang="en-US" dirty="0" smtClean="0"/>
              <a:t>因</a:t>
            </a:r>
            <a:r>
              <a:rPr lang="en-US" altLang="zh-CN" dirty="0" smtClean="0"/>
              <a:t>.com</a:t>
            </a:r>
            <a:r>
              <a:rPr lang="zh-CN" altLang="en-US" dirty="0" smtClean="0"/>
              <a:t>域名注册困难，可以先确定域名，然后再根据域名确定公司名称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3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公司股权设置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49%</a:t>
            </a:r>
          </a:p>
          <a:p>
            <a:r>
              <a:rPr lang="en-US" altLang="zh-CN" dirty="0"/>
              <a:t>B</a:t>
            </a:r>
            <a:r>
              <a:rPr lang="en-US" altLang="zh-CN" dirty="0" smtClean="0"/>
              <a:t>: 20%</a:t>
            </a:r>
          </a:p>
          <a:p>
            <a:r>
              <a:rPr lang="zh-CN" altLang="en-US" dirty="0" smtClean="0"/>
              <a:t>第一期投资人：</a:t>
            </a:r>
            <a:r>
              <a:rPr lang="en-US" altLang="zh-CN" dirty="0" smtClean="0"/>
              <a:t>15%</a:t>
            </a:r>
          </a:p>
          <a:p>
            <a:r>
              <a:rPr lang="zh-CN" altLang="en-US" dirty="0" smtClean="0"/>
              <a:t>员工股票池：</a:t>
            </a:r>
            <a:r>
              <a:rPr lang="en-US" altLang="zh-CN" dirty="0" smtClean="0"/>
              <a:t>10%</a:t>
            </a:r>
          </a:p>
          <a:p>
            <a:r>
              <a:rPr lang="zh-CN" altLang="en-US" dirty="0" smtClean="0"/>
              <a:t>其它：</a:t>
            </a:r>
            <a:r>
              <a:rPr lang="en-US" altLang="zh-CN" dirty="0"/>
              <a:t>6</a:t>
            </a:r>
            <a:r>
              <a:rPr lang="en-US" altLang="zh-CN" dirty="0" smtClean="0"/>
              <a:t>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1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公司治理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董事长</a:t>
            </a:r>
            <a:endParaRPr lang="en-US" altLang="zh-CN" dirty="0" smtClean="0"/>
          </a:p>
          <a:p>
            <a:r>
              <a:rPr lang="zh-CN" altLang="en-US" dirty="0" smtClean="0"/>
              <a:t>总裁</a:t>
            </a:r>
            <a:endParaRPr lang="en-US" altLang="zh-CN" dirty="0" smtClean="0"/>
          </a:p>
          <a:p>
            <a:r>
              <a:rPr lang="en-US" altLang="zh-CN" dirty="0" smtClean="0"/>
              <a:t>CEO</a:t>
            </a:r>
          </a:p>
          <a:p>
            <a:r>
              <a:rPr lang="zh-CN" altLang="en-US" dirty="0" smtClean="0"/>
              <a:t>首席架构师</a:t>
            </a:r>
            <a:endParaRPr lang="en-US" altLang="zh-CN" dirty="0" smtClean="0"/>
          </a:p>
          <a:p>
            <a:r>
              <a:rPr lang="zh-CN" altLang="en-US" dirty="0" smtClean="0"/>
              <a:t>先期设立首席代表以利开展工作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467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761218" y="292494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Pass8t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3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十二月底完成首轮投资洽谈和公司注册</a:t>
            </a:r>
            <a:endParaRPr lang="en-US" altLang="zh-CN" dirty="0" smtClean="0"/>
          </a:p>
          <a:p>
            <a:r>
              <a:rPr lang="zh-CN" altLang="en-US" dirty="0" smtClean="0"/>
              <a:t>一月，公司运作成型，发展首个客户</a:t>
            </a:r>
            <a:endParaRPr lang="en-US" altLang="zh-CN" dirty="0" smtClean="0"/>
          </a:p>
          <a:p>
            <a:r>
              <a:rPr lang="zh-CN" altLang="en-US" dirty="0" smtClean="0"/>
              <a:t>三月底前，发展用户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团队成员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4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流程即服务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Workflow as a Service</a:t>
            </a:r>
          </a:p>
          <a:p>
            <a:r>
              <a:rPr lang="zh-CN" altLang="en-US" dirty="0"/>
              <a:t>世界</a:t>
            </a:r>
            <a:r>
              <a:rPr lang="zh-CN" altLang="en-US" dirty="0" smtClean="0"/>
              <a:t>上第一个流程云服务</a:t>
            </a:r>
            <a:endParaRPr lang="en-US" altLang="zh-CN" dirty="0" smtClean="0"/>
          </a:p>
          <a:p>
            <a:r>
              <a:rPr lang="en-US" altLang="zh-CN" dirty="0" smtClean="0"/>
              <a:t>Web1.0 </a:t>
            </a:r>
            <a:r>
              <a:rPr lang="zh-CN" altLang="en-US" dirty="0" smtClean="0"/>
              <a:t>内容的互联网</a:t>
            </a:r>
            <a:endParaRPr lang="en-US" altLang="zh-CN" dirty="0" smtClean="0"/>
          </a:p>
          <a:p>
            <a:r>
              <a:rPr lang="en-US" altLang="zh-CN" dirty="0" smtClean="0"/>
              <a:t>Web2.0 </a:t>
            </a:r>
            <a:r>
              <a:rPr lang="zh-CN" altLang="en-US" dirty="0" smtClean="0"/>
              <a:t>交互的互联网</a:t>
            </a:r>
            <a:endParaRPr lang="en-US" altLang="zh-CN" dirty="0" smtClean="0"/>
          </a:p>
          <a:p>
            <a:r>
              <a:rPr lang="zh-CN" altLang="en-US" dirty="0" smtClean="0"/>
              <a:t>面向过程的互联网</a:t>
            </a:r>
            <a:endParaRPr lang="en-US" altLang="zh-CN" dirty="0" smtClean="0"/>
          </a:p>
          <a:p>
            <a:r>
              <a:rPr lang="zh-CN" altLang="en-US" dirty="0" smtClean="0"/>
              <a:t>人类知识分为：意识和方法</a:t>
            </a:r>
            <a:endParaRPr lang="en-US" altLang="zh-CN" dirty="0" smtClean="0"/>
          </a:p>
          <a:p>
            <a:r>
              <a:rPr lang="zh-CN" altLang="en-US" dirty="0" smtClean="0"/>
              <a:t>意识形成内容，方法形成流程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2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云计算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软件即服务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分布式存储</a:t>
            </a:r>
            <a:endParaRPr lang="en-US" altLang="zh-CN" dirty="0" smtClean="0"/>
          </a:p>
          <a:p>
            <a:r>
              <a:rPr lang="zh-CN" altLang="en-US" dirty="0"/>
              <a:t>工作</a:t>
            </a:r>
            <a:r>
              <a:rPr lang="zh-CN" altLang="en-US" dirty="0" smtClean="0"/>
              <a:t>流引擎</a:t>
            </a:r>
            <a:r>
              <a:rPr lang="en-US" altLang="zh-CN" dirty="0" smtClean="0"/>
              <a:t>2.0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4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34184"/>
            <a:ext cx="7151074" cy="40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Guangia</a:t>
            </a:r>
            <a:r>
              <a:rPr lang="en-US" altLang="zh-CN" dirty="0" smtClean="0"/>
              <a:t> </a:t>
            </a:r>
            <a:r>
              <a:rPr lang="zh-CN" altLang="en-US" dirty="0" smtClean="0"/>
              <a:t>基本功能界面预览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241393"/>
              </p:ext>
            </p:extLst>
          </p:nvPr>
        </p:nvGraphicFramePr>
        <p:xfrm>
          <a:off x="683568" y="5795963"/>
          <a:ext cx="12842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4" imgW="1284120" imgH="685440" progId="Package">
                  <p:embed/>
                </p:oleObj>
              </mc:Choice>
              <mc:Fallback>
                <p:oleObj name="Packager Shell Object" showAsIcon="1" r:id="rId4" imgW="128412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5795963"/>
                        <a:ext cx="12842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10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Guangia</a:t>
            </a:r>
            <a:r>
              <a:rPr lang="zh-CN" altLang="en-US" dirty="0" smtClean="0"/>
              <a:t>逻辑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491880" y="2824376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Guangia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4461" y="2852936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领域专家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4" idx="3"/>
            <a:endCxn id="3" idx="1"/>
          </p:cNvCxnSpPr>
          <p:nvPr/>
        </p:nvCxnSpPr>
        <p:spPr>
          <a:xfrm flipV="1">
            <a:off x="1792613" y="3148412"/>
            <a:ext cx="1699267" cy="28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3728" y="27809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设计模板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771800" y="4509120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6732240" y="2852936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6725222" y="3861048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148064" y="4941168"/>
            <a:ext cx="136815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用户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8" idx="0"/>
            <a:endCxn id="3" idx="2"/>
          </p:cNvCxnSpPr>
          <p:nvPr/>
        </p:nvCxnSpPr>
        <p:spPr>
          <a:xfrm flipV="1">
            <a:off x="3455876" y="3472448"/>
            <a:ext cx="720080" cy="10366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3990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启动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3" idx="3"/>
            <a:endCxn id="9" idx="1"/>
          </p:cNvCxnSpPr>
          <p:nvPr/>
        </p:nvCxnSpPr>
        <p:spPr>
          <a:xfrm>
            <a:off x="4860032" y="3148412"/>
            <a:ext cx="1872208" cy="28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" idx="3"/>
            <a:endCxn id="10" idx="1"/>
          </p:cNvCxnSpPr>
          <p:nvPr/>
        </p:nvCxnSpPr>
        <p:spPr>
          <a:xfrm>
            <a:off x="4860032" y="3148412"/>
            <a:ext cx="1865190" cy="10366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3"/>
            <a:endCxn id="11" idx="0"/>
          </p:cNvCxnSpPr>
          <p:nvPr/>
        </p:nvCxnSpPr>
        <p:spPr>
          <a:xfrm>
            <a:off x="4860032" y="3148412"/>
            <a:ext cx="972108" cy="179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6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Guangia</a:t>
            </a:r>
            <a:r>
              <a:rPr lang="zh-CN" altLang="en-US" dirty="0" smtClean="0"/>
              <a:t>高级功能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完全可定制</a:t>
            </a:r>
            <a:endParaRPr lang="en-US" altLang="zh-CN" dirty="0" smtClean="0"/>
          </a:p>
          <a:p>
            <a:r>
              <a:rPr lang="zh-CN" altLang="en-US" dirty="0" smtClean="0"/>
              <a:t>支持串行、并行、回溯、投票、编程、定时器、子流程嵌套等复杂流程逻辑</a:t>
            </a:r>
            <a:endParaRPr lang="en-US" altLang="zh-CN" dirty="0" smtClean="0"/>
          </a:p>
          <a:p>
            <a:r>
              <a:rPr lang="zh-CN" altLang="en-US" dirty="0" smtClean="0"/>
              <a:t>可运行时调整</a:t>
            </a:r>
            <a:endParaRPr lang="en-US" altLang="zh-CN" dirty="0" smtClean="0"/>
          </a:p>
          <a:p>
            <a:r>
              <a:rPr lang="zh-CN" altLang="en-US" dirty="0" smtClean="0"/>
              <a:t>图形化监控界面</a:t>
            </a:r>
            <a:endParaRPr lang="en-US" altLang="zh-CN" dirty="0" smtClean="0"/>
          </a:p>
          <a:p>
            <a:r>
              <a:rPr lang="zh-CN" altLang="en-US" dirty="0" smtClean="0"/>
              <a:t>开放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0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龙腾四海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龙腾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龙腾四海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bg1">
                <a:tint val="100000"/>
                <a:shade val="100000"/>
                <a:hueMod val="100000"/>
                <a:satMod val="150000"/>
              </a:schemeClr>
            </a:gs>
            <a:gs pos="55000">
              <a:schemeClr val="bg1">
                <a:tint val="100000"/>
                <a:shade val="90000"/>
                <a:hueMod val="100000"/>
                <a:satMod val="375000"/>
              </a:schemeClr>
            </a:gs>
            <a:gs pos="100000">
              <a:schemeClr val="phClr">
                <a:tint val="88000"/>
                <a:shade val="100000"/>
                <a:hueMod val="100000"/>
                <a:satMod val="500000"/>
              </a:schemeClr>
            </a:gs>
          </a:gsLst>
          <a:lin ang="5400000" scaled="1"/>
        </a:gradFill>
        <a:blipFill>
          <a:blip xmlns:r="http://schemas.openxmlformats.org/officeDocument/2006/relationships" r:embed="rId2">
            <a:duotone>
              <a:schemeClr val="phClr">
                <a:shade val="30000"/>
                <a:satMod val="555000"/>
              </a:schemeClr>
              <a:schemeClr val="phClr">
                <a:tint val="96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Dragon</Template>
  <TotalTime>3142</TotalTime>
  <Words>1241</Words>
  <Application>Microsoft Office PowerPoint</Application>
  <PresentationFormat>全屏显示(4:3)</PresentationFormat>
  <Paragraphs>166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3" baseType="lpstr">
      <vt:lpstr>龙腾四海</vt:lpstr>
      <vt:lpstr>Packager Shell Object</vt:lpstr>
      <vt:lpstr>Pass8t</vt:lpstr>
      <vt:lpstr>What is Pass8t</vt:lpstr>
      <vt:lpstr>PowerPoint 演示文稿</vt:lpstr>
      <vt:lpstr>流程即服务</vt:lpstr>
      <vt:lpstr>技术基础</vt:lpstr>
      <vt:lpstr>Guangia 基本功能界面预览</vt:lpstr>
      <vt:lpstr>PowerPoint 演示文稿</vt:lpstr>
      <vt:lpstr>Guangia逻辑</vt:lpstr>
      <vt:lpstr>Guangia高级功能</vt:lpstr>
      <vt:lpstr>对云方式运行的支持</vt:lpstr>
      <vt:lpstr>PowerPoint 演示文稿</vt:lpstr>
      <vt:lpstr>PowerPoint 演示文稿</vt:lpstr>
      <vt:lpstr>移动特性</vt:lpstr>
      <vt:lpstr>Guangia使用模式</vt:lpstr>
      <vt:lpstr>场景一：农业部应用</vt:lpstr>
      <vt:lpstr>医疗领域应用场景</vt:lpstr>
      <vt:lpstr>差旅服务</vt:lpstr>
      <vt:lpstr>办公应用场景</vt:lpstr>
      <vt:lpstr>竞争</vt:lpstr>
      <vt:lpstr>竞争</vt:lpstr>
      <vt:lpstr>商业价值</vt:lpstr>
      <vt:lpstr>国家政策</vt:lpstr>
      <vt:lpstr>目标市场</vt:lpstr>
      <vt:lpstr>合作伙伴</vt:lpstr>
      <vt:lpstr>合作伙伴</vt:lpstr>
      <vt:lpstr>公司注册</vt:lpstr>
      <vt:lpstr>公司名称与域名</vt:lpstr>
      <vt:lpstr>公司股权设置</vt:lpstr>
      <vt:lpstr>公司治理</vt:lpstr>
      <vt:lpstr>时间计划</vt:lpstr>
      <vt:lpstr>团队成员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Steve Liu</dc:creator>
  <cp:lastModifiedBy>Steve Liu</cp:lastModifiedBy>
  <cp:revision>21</cp:revision>
  <dcterms:created xsi:type="dcterms:W3CDTF">2010-12-11T12:36:04Z</dcterms:created>
  <dcterms:modified xsi:type="dcterms:W3CDTF">2011-01-12T07:57:18Z</dcterms:modified>
</cp:coreProperties>
</file>